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80" r:id="rId2"/>
    <p:sldMasterId id="2147483792" r:id="rId3"/>
    <p:sldMasterId id="2147483816" r:id="rId4"/>
    <p:sldMasterId id="2147483840" r:id="rId5"/>
    <p:sldMasterId id="2147483852" r:id="rId6"/>
    <p:sldMasterId id="2147483864" r:id="rId7"/>
    <p:sldMasterId id="2147483876" r:id="rId8"/>
    <p:sldMasterId id="2147483888" r:id="rId9"/>
  </p:sldMasterIdLst>
  <p:notesMasterIdLst>
    <p:notesMasterId r:id="rId21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</p:sldIdLst>
  <p:sldSz cx="9144000" cy="6858000" type="screen4x3"/>
  <p:notesSz cx="6858000" cy="9144000"/>
  <p:custShowLst>
    <p:custShow name="Presentazione personalizzata 1" id="0">
      <p:sldLst>
        <p:sld r:id="rId10"/>
      </p:sldLst>
    </p:custShow>
  </p:custShow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36" autoAdjust="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4A8DC-E464-4C4F-8FBD-D7B4C601BBAB}" type="datetimeFigureOut">
              <a:rPr lang="it-IT" smtClean="0"/>
              <a:t>28/04/2017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6E177-C836-4727-AAEF-BA6306A43C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7857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6E177-C836-4727-AAEF-BA6306A43CE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660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C89D3C6-F3D6-4539-AED8-462381B24648}" type="datetime1">
              <a:rPr lang="it-IT" smtClean="0"/>
              <a:t>28/04/2017</a:t>
            </a:fld>
            <a:endParaRPr lang="it-I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A635-BB32-4A06-A3C9-CD3C1D7109B0}" type="datetime1">
              <a:rPr lang="it-IT" smtClean="0"/>
              <a:t>28/04/2017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08FB-4014-4F09-B20A-8408BEDD3E43}" type="datetime1">
              <a:rPr lang="it-IT" smtClean="0"/>
              <a:t>28/04/2017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2CBF59-962B-4EB9-955A-607A292E5A49}" type="datetime1">
              <a:rPr lang="it-IT" smtClean="0"/>
              <a:t>28/04/2017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E34642-4A84-4813-B32A-C4D871B8F126}" type="datetime1">
              <a:rPr lang="it-IT" smtClean="0"/>
              <a:t>28/04/2017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arrotondato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270FF7-BBDF-47D2-9EC1-9ED82CE97FCF}" type="datetime1">
              <a:rPr lang="it-IT" smtClean="0"/>
              <a:t>28/04/2017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55694-FDEC-4BB7-A48C-28FBDCB6F680}" type="datetime1">
              <a:rPr lang="it-IT" smtClean="0"/>
              <a:t>28/04/2017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BB7D1F-5C6C-461B-AB2F-27AACD78E90C}" type="datetime1">
              <a:rPr lang="it-IT" smtClean="0"/>
              <a:t>28/04/2017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B4D409-2CC7-4A2F-93F9-66082CF97B8B}" type="datetime1">
              <a:rPr lang="it-IT" smtClean="0"/>
              <a:t>28/04/2017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FB383F-20A2-449B-AFE5-F242EB580D25}" type="datetime1">
              <a:rPr lang="it-IT" smtClean="0"/>
              <a:t>28/04/2017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66F713-3BFA-4504-A47D-1237E38AE079}" type="datetime1">
              <a:rPr lang="it-IT" smtClean="0"/>
              <a:t>28/04/2017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A6D5-4966-46F7-88DA-0827E640111B}" type="datetime1">
              <a:rPr lang="it-IT" smtClean="0"/>
              <a:t>28/04/2017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con singolo angolo arrotondat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9D8A22-9DB1-41B8-9576-53BBCCF045DF}" type="datetime1">
              <a:rPr lang="it-IT" smtClean="0"/>
              <a:t>28/04/2017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D6941E-4EAC-48C9-8735-357BF9E294BF}" type="datetime1">
              <a:rPr lang="it-IT" smtClean="0"/>
              <a:t>28/04/2017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8A08F0-3586-437A-9613-BBDCE5ABEA9C}" type="datetime1">
              <a:rPr lang="it-IT" smtClean="0"/>
              <a:t>28/04/2017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444E-6DF3-48E3-961A-DB6B8937DC74}" type="datetime1">
              <a:rPr lang="it-IT" smtClean="0"/>
              <a:t>28/04/2017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446A77B-D765-46A1-91ED-A9A3EFA746A4}" type="datetime1">
              <a:rPr lang="it-IT" smtClean="0"/>
              <a:t>28/04/2017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B5B6-780D-4AD8-8BE1-8C9333F72138}" type="datetime1">
              <a:rPr lang="it-IT" smtClean="0"/>
              <a:t>28/04/2017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DC68-BEE5-4A97-B70B-8A6CF6FA610E}" type="datetime1">
              <a:rPr lang="it-IT" smtClean="0"/>
              <a:t>28/04/2017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3329-7E95-4288-87ED-F2DEFBED70A4}" type="datetime1">
              <a:rPr lang="it-IT" smtClean="0"/>
              <a:t>28/04/2017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DD10-7B07-444C-A97A-43040B216D82}" type="datetime1">
              <a:rPr lang="it-IT" smtClean="0"/>
              <a:t>28/04/2017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8BB2-4F58-4174-B49B-653550C42383}" type="datetime1">
              <a:rPr lang="it-IT" smtClean="0"/>
              <a:t>28/04/2017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00A3-8C3C-4D1C-9F11-EF05F3C680F6}" type="datetime1">
              <a:rPr lang="it-IT" smtClean="0"/>
              <a:t>28/04/2017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11F45E-BD4C-41F8-8D7D-C456673B2685}" type="datetime1">
              <a:rPr lang="it-IT" smtClean="0"/>
              <a:t>28/04/2017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1563-0FA2-4B6E-AEAE-DE99260774F6}" type="datetime1">
              <a:rPr lang="it-IT" smtClean="0"/>
              <a:t>28/04/2017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0A8A-1FAC-40F2-8E10-D02D9540D0E0}" type="datetime1">
              <a:rPr lang="it-IT" smtClean="0"/>
              <a:t>28/04/2017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781C-6EF3-421D-A738-BE3D62986A6D}" type="datetime1">
              <a:rPr lang="it-IT" smtClean="0"/>
              <a:t>28/04/2017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252D-DB57-408F-A8CF-08D16BB8287B}" type="datetime1">
              <a:rPr lang="it-IT" smtClean="0"/>
              <a:t>28/04/2017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52BF-5D6A-499A-A074-1BB42FC0B334}" type="datetime1">
              <a:rPr lang="it-IT" smtClean="0"/>
              <a:t>28/04/2017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95514-853A-404D-A3B8-E7D1FE6CC5B1}" type="datetime1">
              <a:rPr lang="it-IT" smtClean="0"/>
              <a:t>28/04/2017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E2959-0F8C-4A3A-9101-00AB5C521F77}" type="datetime1">
              <a:rPr lang="it-IT" smtClean="0"/>
              <a:t>28/04/2017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79BB-31F5-4578-871D-14FB80CFE2F7}" type="datetime1">
              <a:rPr lang="it-IT" smtClean="0"/>
              <a:t>28/04/2017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D048-3202-4F06-B50D-277441D11474}" type="datetime1">
              <a:rPr lang="it-IT" smtClean="0"/>
              <a:t>28/04/2017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062D-B873-4671-B883-3939A020D65E}" type="datetime1">
              <a:rPr lang="it-IT" smtClean="0"/>
              <a:t>28/04/2017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DA17-CF3D-49E5-B7F2-3A28C3BABF99}" type="datetime1">
              <a:rPr lang="it-IT" smtClean="0"/>
              <a:t>28/04/2017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08A6-A891-4142-BB80-13615AAA4F8D}" type="datetime1">
              <a:rPr lang="it-IT" smtClean="0"/>
              <a:t>28/04/2017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0B3E-23A0-4ED9-9AC2-57AF16ED4030}" type="datetime1">
              <a:rPr lang="it-IT" smtClean="0"/>
              <a:t>28/04/2017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68FB-9778-4970-AF2B-58ACE6BAA5E1}" type="datetime1">
              <a:rPr lang="it-IT" smtClean="0"/>
              <a:t>28/04/2017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8A77-7917-429E-9899-E4BB246633F8}" type="datetime1">
              <a:rPr lang="it-IT" smtClean="0"/>
              <a:t>28/04/2017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5" name="Sottotito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1" name="Segnaposto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C9C02E3-6260-4D4D-9C33-9DDC4F4C475D}" type="datetime1">
              <a:rPr lang="it-IT" smtClean="0"/>
              <a:t>28/04/2017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4736BB-94EC-4C26-AB1A-1EC5A7560482}" type="datetime1">
              <a:rPr lang="it-IT" smtClean="0"/>
              <a:t>28/04/2017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AE42F56-AA3C-4388-B069-17657824200C}" type="datetime1">
              <a:rPr lang="it-IT" smtClean="0"/>
              <a:t>28/04/2017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144ABD-7853-4E34-A07A-44FA209DC22F}" type="datetime1">
              <a:rPr lang="it-IT" smtClean="0"/>
              <a:t>28/04/2017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D65253-E034-414B-B9AF-579DED13254C}" type="datetime1">
              <a:rPr lang="it-IT" smtClean="0"/>
              <a:t>28/04/2017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37B7-6075-482C-9FD1-A72694F49F18}" type="datetime1">
              <a:rPr lang="it-IT" smtClean="0"/>
              <a:t>28/04/2017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508F41-F68A-462F-909A-7A31AC057830}" type="datetime1">
              <a:rPr lang="it-IT" smtClean="0"/>
              <a:t>28/04/2017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0561D8-5754-4165-AE64-30462C69B8EC}" type="datetime1">
              <a:rPr lang="it-IT" smtClean="0"/>
              <a:t>28/04/2017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9FD4EC-C456-417C-9566-B46716021962}" type="datetime1">
              <a:rPr lang="it-IT" smtClean="0"/>
              <a:t>28/04/2017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B38F23-E3E2-4EC6-A691-F2F847A8BBD3}" type="datetime1">
              <a:rPr lang="it-IT" smtClean="0"/>
              <a:t>28/04/2017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immagin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CDFA5D-1F24-4D35-A935-931DBA89A6AC}" type="datetime1">
              <a:rPr lang="it-IT" smtClean="0"/>
              <a:t>28/04/2017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0F977C0-8EA9-4D73-BC4B-3A542CD8D6C0}" type="datetime1">
              <a:rPr lang="it-IT" smtClean="0"/>
              <a:t>28/04/2017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4D5B-E682-4C79-93DD-FA7360FAE460}" type="datetime1">
              <a:rPr lang="it-IT" smtClean="0"/>
              <a:t>28/04/2017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74FB-B65C-4D39-B5C2-FE4E092C3114}" type="datetime1">
              <a:rPr lang="it-IT" smtClean="0"/>
              <a:t>28/04/2017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2203-6791-4798-AA1B-C20830D0C06B}" type="datetime1">
              <a:rPr lang="it-IT" smtClean="0"/>
              <a:t>28/04/2017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FFC4-FB03-4C03-A8B9-A34EA00C8128}" type="datetime1">
              <a:rPr lang="it-IT" smtClean="0"/>
              <a:t>28/04/2017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A205-F972-4F84-87D4-59205D0E8004}" type="datetime1">
              <a:rPr lang="it-IT" smtClean="0"/>
              <a:t>28/04/2017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3B1F-D895-4BA8-A584-FB33B065E12B}" type="datetime1">
              <a:rPr lang="it-IT" smtClean="0"/>
              <a:t>28/04/2017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4705-0CEC-4545-99DD-89132BEBB63F}" type="datetime1">
              <a:rPr lang="it-IT" smtClean="0"/>
              <a:t>28/04/2017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E464-EC02-44CC-8FB1-EFB8FE708367}" type="datetime1">
              <a:rPr lang="it-IT" smtClean="0"/>
              <a:t>28/04/2017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3428-ABC3-40C0-833F-2ACF2ABCA78F}" type="datetime1">
              <a:rPr lang="it-IT" smtClean="0"/>
              <a:t>28/04/2017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A650-5128-49B7-BD82-A1E03443BEBF}" type="datetime1">
              <a:rPr lang="it-IT" smtClean="0"/>
              <a:t>28/04/2017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1311-37D2-493A-8CB1-7F981193C950}" type="datetime1">
              <a:rPr lang="it-IT" smtClean="0"/>
              <a:t>28/04/2017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F36F-BBB1-4F25-945A-4C8AB4FBD491}" type="datetime1">
              <a:rPr lang="it-IT" smtClean="0"/>
              <a:t>28/04/2017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6727-6ECF-42FB-AE8B-C630FC446A72}" type="datetime1">
              <a:rPr lang="it-IT" smtClean="0"/>
              <a:t>28/04/2017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725F-B121-4B44-9345-011BC1C29735}" type="datetime1">
              <a:rPr lang="it-IT" smtClean="0"/>
              <a:t>28/04/2017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252F-D95C-4D0C-9975-FA37DE997B42}" type="datetime1">
              <a:rPr lang="it-IT" smtClean="0"/>
              <a:t>28/04/2017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523-C0FE-4A78-9DC5-620C1889A560}" type="datetime1">
              <a:rPr lang="it-IT" smtClean="0"/>
              <a:t>28/04/2017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6B3A-9673-40D0-905F-C02846B3863A}" type="datetime1">
              <a:rPr lang="it-IT" smtClean="0"/>
              <a:t>28/04/2017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7BF6-DB93-45D1-A241-7B94355298BB}" type="datetime1">
              <a:rPr lang="it-IT" smtClean="0"/>
              <a:t>28/04/2017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EF01-C42E-4916-BADE-6D220BD9901C}" type="datetime1">
              <a:rPr lang="it-IT" smtClean="0"/>
              <a:t>28/04/2017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88F4-72E3-4D66-87EB-139DD9B083B1}" type="datetime1">
              <a:rPr lang="it-IT" smtClean="0"/>
              <a:t>28/04/2017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7FAD-04AF-4E8B-A4EE-B8E074DB8A5C}" type="datetime1">
              <a:rPr lang="it-IT" smtClean="0"/>
              <a:t>28/04/2017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it-I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21EC-C469-4828-AC64-26F5D76E1337}" type="datetime1">
              <a:rPr lang="it-IT" smtClean="0"/>
              <a:t>28/04/2017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4CC1-C9AB-464B-9ECD-94EE5900E8F4}" type="datetime1">
              <a:rPr lang="it-IT" smtClean="0"/>
              <a:t>28/04/2017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F75E-C832-44AA-82A4-A3C6B16AAD84}" type="datetime1">
              <a:rPr lang="it-IT" smtClean="0"/>
              <a:t>28/04/2017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01FB-1CBA-43A1-B12F-A4A5A2371C35}" type="datetime1">
              <a:rPr lang="it-IT" smtClean="0"/>
              <a:t>28/04/2017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EC07-1428-483E-954C-136B3D0218A9}" type="datetime1">
              <a:rPr lang="it-IT" smtClean="0"/>
              <a:t>28/04/2017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94E0-DADC-4D01-9F19-38B7C2A6FFB7}" type="datetime1">
              <a:rPr lang="it-IT" smtClean="0"/>
              <a:t>28/04/2017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D026-E57E-445A-AC2F-4598D196313F}" type="datetime1">
              <a:rPr lang="it-IT" smtClean="0"/>
              <a:t>28/04/2017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0E34-C269-42AC-8A69-A36C285CD26F}" type="datetime1">
              <a:rPr lang="it-IT" smtClean="0"/>
              <a:t>28/04/2017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11C8F-EC29-4C23-B97A-F2629F94D385}" type="datetime1">
              <a:rPr lang="it-IT" smtClean="0"/>
              <a:t>28/04/2017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E82E-0F10-40BA-BB44-C2C72CD0E064}" type="datetime1">
              <a:rPr lang="it-IT" smtClean="0"/>
              <a:t>28/04/2017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E6371-0178-498A-A929-2BAED056AF9B}" type="datetime1">
              <a:rPr lang="it-IT" smtClean="0"/>
              <a:t>28/04/2017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E10A-830A-4796-9CE2-23676F76F8F7}" type="datetime1">
              <a:rPr lang="it-IT" smtClean="0"/>
              <a:t>28/04/2017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E994-C675-4C0D-8BBB-C1B0407A79B6}" type="datetime1">
              <a:rPr lang="it-IT" smtClean="0"/>
              <a:t>28/04/2017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48FE-B065-4568-A599-638A79E85717}" type="datetime1">
              <a:rPr lang="it-IT" smtClean="0"/>
              <a:t>28/04/2017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FD8B-9E33-413C-BDD0-9ADC5E00769D}" type="datetime1">
              <a:rPr lang="it-IT" smtClean="0"/>
              <a:t>28/04/2017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CCDD-062E-4D96-AD7E-EF80CCAB66FA}" type="datetime1">
              <a:rPr lang="it-IT" smtClean="0"/>
              <a:t>28/04/2017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D1D9-AC8A-46E5-A4A8-98A1DD34A651}" type="datetime1">
              <a:rPr lang="it-IT" smtClean="0"/>
              <a:t>28/04/2017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AAF4-BF01-4107-8FC6-939FFF8FE20F}" type="datetime1">
              <a:rPr lang="it-IT" smtClean="0"/>
              <a:t>28/04/2017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F51F-B37D-4F7E-AE9D-0F95BFF48552}" type="datetime1">
              <a:rPr lang="it-IT" smtClean="0"/>
              <a:t>28/04/2017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673D-3196-4171-ADD3-86DE80E58D94}" type="datetime1">
              <a:rPr lang="it-IT" smtClean="0"/>
              <a:t>28/04/2017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AF3B-FE97-4D22-87F0-9E1A43D2E99D}" type="datetime1">
              <a:rPr lang="it-IT" smtClean="0"/>
              <a:t>28/04/2017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5657-5CD1-4572-A604-58C63911BBA7}" type="datetime1">
              <a:rPr lang="it-IT" smtClean="0"/>
              <a:t>28/04/2017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784DB-BA9F-4513-8528-C0D51E60022D}" type="datetime1">
              <a:rPr lang="it-IT" smtClean="0"/>
              <a:t>28/04/2017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A75C-9201-4673-95B3-E8DC53738494}" type="datetime1">
              <a:rPr lang="it-IT" smtClean="0"/>
              <a:t>28/04/2017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A0F-A776-4AD6-8E8D-A4542D3EFB42}" type="datetime1">
              <a:rPr lang="it-IT" smtClean="0"/>
              <a:t>28/04/2017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2C0A-BC25-4C0F-90B9-95B0017612FB}" type="datetime1">
              <a:rPr lang="it-IT" smtClean="0"/>
              <a:t>28/04/2017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303A-527B-4716-8542-4158F40994C9}" type="datetime1">
              <a:rPr lang="it-IT" smtClean="0"/>
              <a:t>28/04/2017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8C4F1DF-47E8-454E-910B-DB476A229B6B}" type="datetime1">
              <a:rPr lang="it-IT" smtClean="0"/>
              <a:t>28/04/2017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5074C0C-480B-4F2C-BADC-B3CF9CFCD6FE}" type="datetime1">
              <a:rPr lang="it-IT" smtClean="0"/>
              <a:t>28/04/2017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5C7A613-5022-4539-97B9-ACBEA56BC74A}" type="datetime1">
              <a:rPr lang="it-IT" smtClean="0"/>
              <a:t>28/04/2017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C5B188-DC9F-43D9-B778-66299C72FDE5}" type="datetime1">
              <a:rPr lang="it-IT" smtClean="0"/>
              <a:t>28/04/2017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egnaposto tito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1" name="Segnaposto tes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7" name="Segnaposto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080673A-AD46-479B-86BD-446FA4CF60F4}" type="datetime1">
              <a:rPr lang="it-IT" smtClean="0"/>
              <a:t>28/04/2017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FDD398-3FC4-443B-99CE-DFED3A386A97}" type="datetime1">
              <a:rPr lang="it-IT" smtClean="0"/>
              <a:t>28/04/2017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1C4F32-B10C-4BA2-B6A8-D24FC916FFE7}" type="datetime1">
              <a:rPr lang="it-IT" smtClean="0"/>
              <a:t>28/04/2017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7F64B9E-3104-451C-8D34-2F388E1EB9FF}" type="datetime1">
              <a:rPr lang="it-IT" smtClean="0"/>
              <a:t>28/04/2017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3F1435-163E-4736-94F8-F3B94F7210C6}" type="datetime1">
              <a:rPr lang="it-IT" smtClean="0"/>
              <a:t>28/04/2017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232B563-D8C0-4C3C-A2A3-8D79A8F8C2D1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6400800" cy="2808312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Negli Atti degli Apostoli (2,46) così è scritto: “Ogni giorno, tutti insieme frequentavano il tempio, lodando Dio e godendo la simpatia </a:t>
            </a:r>
            <a:r>
              <a:rPr lang="it-IT" dirty="0" smtClean="0"/>
              <a:t>di </a:t>
            </a:r>
            <a:r>
              <a:rPr lang="it-IT" dirty="0" smtClean="0"/>
              <a:t>tutto il popolo”. </a:t>
            </a:r>
          </a:p>
          <a:p>
            <a:r>
              <a:rPr lang="it-IT" dirty="0" smtClean="0"/>
              <a:t>Il canto e la musica esprimono la comunità, favoriscono la fusione, </a:t>
            </a:r>
            <a:r>
              <a:rPr lang="it-IT" dirty="0" smtClean="0"/>
              <a:t>danno </a:t>
            </a:r>
            <a:r>
              <a:rPr lang="it-IT" dirty="0" smtClean="0"/>
              <a:t>fervore alla preghiera.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1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692696"/>
            <a:ext cx="7128792" cy="496112"/>
          </a:xfr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it-IT" sz="2800" b="1" dirty="0" smtClean="0">
                <a:solidFill>
                  <a:srgbClr val="C00000"/>
                </a:solidFill>
              </a:rPr>
              <a:t>Canto liturgico e preghiera</a:t>
            </a:r>
            <a:endParaRPr lang="it-IT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68760"/>
            <a:ext cx="304800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229200"/>
            <a:ext cx="500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15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850106"/>
          </a:xfr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it-IT" dirty="0" smtClean="0">
                <a:solidFill>
                  <a:srgbClr val="C00000"/>
                </a:solidFill>
              </a:rPr>
              <a:t>Canto e bellezza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457200" y="3284984"/>
            <a:ext cx="8229600" cy="2841179"/>
          </a:xfrm>
        </p:spPr>
        <p:txBody>
          <a:bodyPr>
            <a:normAutofit fontScale="85000" lnSpcReduction="20000"/>
          </a:bodyPr>
          <a:lstStyle/>
          <a:p>
            <a:endParaRPr lang="it-IT" dirty="0" smtClean="0"/>
          </a:p>
          <a:p>
            <a:r>
              <a:rPr lang="it-IT" dirty="0"/>
              <a:t>S</a:t>
            </a:r>
            <a:r>
              <a:rPr lang="it-IT" dirty="0" smtClean="0"/>
              <a:t>ant’Agostino</a:t>
            </a:r>
            <a:r>
              <a:rPr lang="it-IT" dirty="0"/>
              <a:t>. “Cantare con arte a Dio consiste proprio in questo: cantare nel giubilo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  <a:p>
            <a:pPr algn="just"/>
            <a:r>
              <a:rPr lang="it-IT" dirty="0"/>
              <a:t>Nella liturgia, l’arte significa innanzitutto l’attualizzazione di un mistero di salvezza. Essa deve condurre all’invisibile, all’inaudito. Deve rifuggire dall’esuberanza umana e dall’esaltazione passionale. </a:t>
            </a:r>
            <a:endParaRPr lang="it-IT" dirty="0" smtClean="0"/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dirty="0"/>
              <a:t>Quindi arte sobria e austera, semplice e trasparente.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0097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10</a:t>
            </a:fld>
            <a:endParaRPr lang="it-I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500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15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rgbClr val="C00000"/>
                </a:solidFill>
              </a:rPr>
              <a:t>2 corollari </a:t>
            </a:r>
            <a:endParaRPr lang="it-IT" sz="3600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 fontScale="77500" lnSpcReduction="20000"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Funzione del canto: </a:t>
            </a:r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 cosa si vuol ottenere con questo gesto del cantare</a:t>
            </a:r>
            <a:r>
              <a:rPr lang="it-IT" dirty="0" smtClean="0"/>
              <a:t>?</a:t>
            </a:r>
          </a:p>
          <a:p>
            <a:endParaRPr lang="it-IT" dirty="0" smtClean="0"/>
          </a:p>
          <a:p>
            <a:r>
              <a:rPr lang="it-IT" b="1" dirty="0" smtClean="0">
                <a:solidFill>
                  <a:srgbClr val="C00000"/>
                </a:solidFill>
              </a:rPr>
              <a:t>Estetica di un canto: </a:t>
            </a:r>
          </a:p>
          <a:p>
            <a:pPr marL="0" indent="0" algn="just">
              <a:buNone/>
            </a:pPr>
            <a:r>
              <a:rPr lang="it-IT" sz="2400" dirty="0" smtClean="0"/>
              <a:t>	Possiamo </a:t>
            </a:r>
            <a:r>
              <a:rPr lang="it-IT" sz="2400" dirty="0"/>
              <a:t>ancora chiederci: c’è una musica che può sempre abitare in chiesa (quella colta) e c’è una musica da bandire sempre dalle chiese (quella leggera</a:t>
            </a:r>
            <a:r>
              <a:rPr lang="it-IT" sz="2400" dirty="0" smtClean="0"/>
              <a:t>)?</a:t>
            </a:r>
          </a:p>
          <a:p>
            <a:pPr marL="0" indent="0" algn="just">
              <a:buNone/>
            </a:pPr>
            <a:endParaRPr lang="it-IT" sz="2400" dirty="0"/>
          </a:p>
          <a:p>
            <a:pPr marL="0" indent="0" algn="just">
              <a:buNone/>
            </a:pPr>
            <a:r>
              <a:rPr lang="it-IT" sz="2400" dirty="0" smtClean="0"/>
              <a:t>	La </a:t>
            </a:r>
            <a:r>
              <a:rPr lang="it-IT" sz="2400" dirty="0"/>
              <a:t>funzionalità a scapito dell’arte, oppure l’arte per l’arte e non per le persone e per il rito?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28725"/>
            <a:ext cx="2857500" cy="169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21" y="1124745"/>
            <a:ext cx="1328737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11</a:t>
            </a:fld>
            <a:endParaRPr lang="it-I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805264"/>
            <a:ext cx="500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45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78098"/>
          </a:xfr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Pregare con il canto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2016224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Padri della Chiesa: </a:t>
            </a:r>
            <a:r>
              <a:rPr lang="it-IT" sz="2400" dirty="0" smtClean="0"/>
              <a:t>una voce</a:t>
            </a:r>
          </a:p>
          <a:p>
            <a:pPr algn="just"/>
            <a:r>
              <a:rPr lang="it-IT" sz="2400" dirty="0" smtClean="0"/>
              <a:t>Paolo VI: </a:t>
            </a:r>
            <a:r>
              <a:rPr lang="it-IT" sz="2400" dirty="0"/>
              <a:t>“Nel canto si forma la comunità, favorendo la </a:t>
            </a:r>
            <a:r>
              <a:rPr lang="it-IT" sz="2400" dirty="0" smtClean="0"/>
              <a:t>fusione </a:t>
            </a:r>
            <a:r>
              <a:rPr lang="it-IT" sz="2400" dirty="0"/>
              <a:t>delle voci, </a:t>
            </a:r>
            <a:r>
              <a:rPr lang="it-IT" sz="2400" dirty="0" smtClean="0"/>
              <a:t>.</a:t>
            </a:r>
          </a:p>
          <a:p>
            <a:r>
              <a:rPr lang="it-IT" dirty="0" smtClean="0"/>
              <a:t>Giovanni Paolo II: </a:t>
            </a:r>
            <a:r>
              <a:rPr lang="it-IT" sz="2400" dirty="0" smtClean="0"/>
              <a:t>«</a:t>
            </a:r>
            <a:r>
              <a:rPr lang="it-IT" sz="2400" i="1" dirty="0" smtClean="0"/>
              <a:t>Far </a:t>
            </a:r>
            <a:r>
              <a:rPr lang="it-IT" sz="2400" i="1" dirty="0"/>
              <a:t>risuonare con maggiore intensità e consapevolezza il</a:t>
            </a:r>
            <a:r>
              <a:rPr lang="it-IT" sz="2400" dirty="0"/>
              <a:t> </a:t>
            </a:r>
            <a:r>
              <a:rPr lang="it-IT" sz="2400" i="1" dirty="0"/>
              <a:t>Veni </a:t>
            </a:r>
            <a:r>
              <a:rPr lang="it-IT" sz="2400" i="1" dirty="0" err="1"/>
              <a:t>sancte</a:t>
            </a:r>
            <a:r>
              <a:rPr lang="it-IT" sz="2400" i="1" dirty="0"/>
              <a:t> </a:t>
            </a:r>
            <a:r>
              <a:rPr lang="it-IT" sz="2400" i="1" dirty="0" err="1" smtClean="0"/>
              <a:t>Spiritus</a:t>
            </a:r>
            <a:r>
              <a:rPr lang="it-IT" sz="2400" i="1" dirty="0" smtClean="0"/>
              <a:t>»</a:t>
            </a:r>
          </a:p>
          <a:p>
            <a:r>
              <a:rPr lang="it-IT" dirty="0" smtClean="0"/>
              <a:t>Miniatura di san </a:t>
            </a:r>
            <a:r>
              <a:rPr lang="it-IT" dirty="0" smtClean="0"/>
              <a:t>Gallo (Gregorio Magno e la colomba)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4644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282944" cy="365125"/>
          </a:xfrm>
        </p:spPr>
        <p:txBody>
          <a:bodyPr/>
          <a:lstStyle/>
          <a:p>
            <a:fld id="{9232B563-D8C0-4C3C-A2A3-8D79A8F8C2D1}" type="slidenum">
              <a:rPr lang="it-IT" smtClean="0"/>
              <a:t>2</a:t>
            </a:fld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877272"/>
            <a:ext cx="500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95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it-IT" sz="3600" dirty="0" smtClean="0">
                <a:solidFill>
                  <a:srgbClr val="C00000"/>
                </a:solidFill>
              </a:rPr>
              <a:t>Perché cantare durante la Messa?</a:t>
            </a:r>
            <a:endParaRPr lang="it-IT" sz="3600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19310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it-IT" dirty="0" smtClean="0"/>
              <a:t>Perché mi piace, perché è bello, </a:t>
            </a:r>
          </a:p>
          <a:p>
            <a:pPr marL="0" indent="0" algn="ctr">
              <a:buNone/>
            </a:pPr>
            <a:r>
              <a:rPr lang="it-IT" dirty="0" smtClean="0"/>
              <a:t>perché è più solenne? </a:t>
            </a:r>
          </a:p>
          <a:p>
            <a:pPr algn="ctr"/>
            <a:endParaRPr lang="it-IT" dirty="0"/>
          </a:p>
          <a:p>
            <a:pPr marL="0" indent="0" algn="ctr">
              <a:buNone/>
            </a:pPr>
            <a:r>
              <a:rPr lang="it-IT" dirty="0"/>
              <a:t>Queste risposte non sono né precise né complete. </a:t>
            </a: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Il </a:t>
            </a:r>
            <a:r>
              <a:rPr lang="it-IT" dirty="0"/>
              <a:t>canto che interessa alla liturgia è il canto spirituale (da Spirito</a:t>
            </a:r>
            <a:r>
              <a:rPr lang="it-IT" dirty="0" smtClean="0"/>
              <a:t>?)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 smtClean="0"/>
              <a:t>Far </a:t>
            </a:r>
            <a:r>
              <a:rPr lang="it-IT" i="1" dirty="0" smtClean="0"/>
              <a:t>scomparire</a:t>
            </a:r>
            <a:r>
              <a:rPr lang="it-IT" dirty="0" smtClean="0"/>
              <a:t> la musica per far </a:t>
            </a:r>
            <a:r>
              <a:rPr lang="it-IT" i="1" dirty="0" smtClean="0"/>
              <a:t>vedere</a:t>
            </a:r>
            <a:r>
              <a:rPr lang="it-IT" dirty="0" smtClean="0"/>
              <a:t> Cristo</a:t>
            </a:r>
            <a:endParaRPr lang="it-IT" dirty="0"/>
          </a:p>
        </p:txBody>
      </p:sp>
      <p:pic>
        <p:nvPicPr>
          <p:cNvPr id="1026" name="Picture 2" descr="C:\Users\uno\Desktop\messa_giugno_2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68760"/>
            <a:ext cx="3161928" cy="238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3</a:t>
            </a:fld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373216"/>
            <a:ext cx="500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77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3746" y="3429000"/>
            <a:ext cx="8229600" cy="30243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2400" i="1" dirty="0" smtClean="0">
                <a:solidFill>
                  <a:srgbClr val="FFFF00"/>
                </a:solidFill>
              </a:rPr>
              <a:t>“</a:t>
            </a:r>
            <a:r>
              <a:rPr lang="it-IT" sz="2400" i="1" dirty="0">
                <a:solidFill>
                  <a:srgbClr val="FFFF00"/>
                </a:solidFill>
              </a:rPr>
              <a:t>Perciò la musica sacra sarà tanto più santa</a:t>
            </a:r>
            <a:endParaRPr lang="it-IT" sz="24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it-IT" sz="2400" i="1" dirty="0" smtClean="0">
                <a:solidFill>
                  <a:srgbClr val="FFFF00"/>
                </a:solidFill>
              </a:rPr>
              <a:t>Quanto </a:t>
            </a:r>
            <a:r>
              <a:rPr lang="it-IT" sz="2400" i="1" dirty="0">
                <a:solidFill>
                  <a:srgbClr val="FFFF00"/>
                </a:solidFill>
              </a:rPr>
              <a:t>più strettamente sarà unita all’azione liturgica</a:t>
            </a:r>
            <a:r>
              <a:rPr lang="it-IT" sz="2400" i="1" dirty="0" smtClean="0">
                <a:solidFill>
                  <a:srgbClr val="FFFF00"/>
                </a:solidFill>
              </a:rPr>
              <a:t>”.</a:t>
            </a:r>
          </a:p>
          <a:p>
            <a:pPr marL="0" indent="0" algn="ctr">
              <a:buNone/>
            </a:pPr>
            <a:r>
              <a:rPr lang="it-IT" sz="2400" i="1" dirty="0" smtClean="0"/>
              <a:t>(SC . 112)</a:t>
            </a:r>
            <a:endParaRPr lang="it-IT" sz="2400" dirty="0"/>
          </a:p>
          <a:p>
            <a:pPr marL="0" indent="0">
              <a:buNone/>
            </a:pPr>
            <a:r>
              <a:rPr lang="it-IT" sz="3000" dirty="0"/>
              <a:t>Per avere valore teologico e non solo estetico</a:t>
            </a:r>
          </a:p>
          <a:p>
            <a:pPr marL="0" indent="0">
              <a:buNone/>
            </a:pPr>
            <a:r>
              <a:rPr lang="it-IT" sz="3000" dirty="0" smtClean="0"/>
              <a:t>per </a:t>
            </a:r>
            <a:r>
              <a:rPr lang="it-IT" sz="3000" dirty="0"/>
              <a:t>avere senso</a:t>
            </a:r>
          </a:p>
          <a:p>
            <a:pPr marL="0" indent="0">
              <a:buNone/>
            </a:pPr>
            <a:r>
              <a:rPr lang="it-IT" sz="3000" dirty="0" smtClean="0"/>
              <a:t>per </a:t>
            </a:r>
            <a:r>
              <a:rPr lang="it-IT" sz="3000" dirty="0"/>
              <a:t>stare nella liturgia</a:t>
            </a:r>
          </a:p>
          <a:p>
            <a:pPr marL="0" indent="0">
              <a:buNone/>
            </a:pPr>
            <a:r>
              <a:rPr lang="it-IT" sz="3000" dirty="0" smtClean="0"/>
              <a:t>il </a:t>
            </a:r>
            <a:r>
              <a:rPr lang="it-IT" sz="3000" dirty="0"/>
              <a:t>canto non può non essere un </a:t>
            </a:r>
            <a:r>
              <a:rPr lang="it-IT" sz="3000" b="1" dirty="0"/>
              <a:t>simbolo,</a:t>
            </a:r>
            <a:endParaRPr lang="it-IT" sz="3000" dirty="0"/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3746" y="260648"/>
            <a:ext cx="8229600" cy="850106"/>
          </a:xfr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sz="3600" dirty="0" smtClean="0">
                <a:solidFill>
                  <a:srgbClr val="C00000"/>
                </a:solidFill>
              </a:rPr>
              <a:t>Il canto è liturgia</a:t>
            </a:r>
            <a:endParaRPr lang="it-IT" sz="36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uno\Desktop\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40768"/>
            <a:ext cx="1765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4</a:t>
            </a:fld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500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94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sz="3600" dirty="0" smtClean="0">
                <a:solidFill>
                  <a:srgbClr val="C00000"/>
                </a:solidFill>
              </a:rPr>
              <a:t>Il canto è preghiera</a:t>
            </a:r>
            <a:endParaRPr lang="it-IT" sz="3600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3100" dirty="0" smtClean="0"/>
              <a:t>Allora i seguenti significati del canto:</a:t>
            </a:r>
          </a:p>
          <a:p>
            <a:r>
              <a:rPr lang="it-IT" sz="3100" dirty="0" smtClean="0"/>
              <a:t>esprime i sentimenti individuali e collettivi</a:t>
            </a:r>
          </a:p>
          <a:p>
            <a:r>
              <a:rPr lang="it-IT" sz="3100" dirty="0" smtClean="0"/>
              <a:t>dà coesione al gruppo</a:t>
            </a:r>
          </a:p>
          <a:p>
            <a:r>
              <a:rPr lang="it-IT" sz="3100" dirty="0" smtClean="0"/>
              <a:t>è segno di festa</a:t>
            </a:r>
          </a:p>
          <a:p>
            <a:r>
              <a:rPr lang="it-IT" sz="3100" dirty="0" smtClean="0"/>
              <a:t>è un’esperienza estetica e artistica</a:t>
            </a:r>
          </a:p>
          <a:p>
            <a:r>
              <a:rPr lang="it-IT" sz="3100" dirty="0" smtClean="0"/>
              <a:t>esprime una tradizione,</a:t>
            </a:r>
          </a:p>
          <a:p>
            <a:r>
              <a:rPr lang="it-IT" sz="3100" dirty="0" smtClean="0"/>
              <a:t>forse non bastano più. </a:t>
            </a:r>
          </a:p>
          <a:p>
            <a:endParaRPr lang="it-IT" sz="2800" dirty="0" smtClean="0"/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ma </a:t>
            </a:r>
            <a:r>
              <a:rPr lang="it-IT" dirty="0"/>
              <a:t>si richiede anche alla musica </a:t>
            </a:r>
            <a:r>
              <a:rPr lang="it-IT" dirty="0" smtClean="0"/>
              <a:t>una</a:t>
            </a:r>
          </a:p>
          <a:p>
            <a:pPr marL="0" indent="0" algn="ctr">
              <a:buNone/>
            </a:pPr>
            <a:r>
              <a:rPr lang="it-IT" dirty="0" smtClean="0"/>
              <a:t> </a:t>
            </a:r>
            <a:r>
              <a:rPr lang="it-IT" dirty="0">
                <a:solidFill>
                  <a:srgbClr val="FF0000"/>
                </a:solidFill>
              </a:rPr>
              <a:t>“</a:t>
            </a:r>
            <a:r>
              <a:rPr lang="it-IT" i="1" dirty="0" err="1">
                <a:solidFill>
                  <a:srgbClr val="FF0000"/>
                </a:solidFill>
              </a:rPr>
              <a:t>actuosa</a:t>
            </a:r>
            <a:r>
              <a:rPr lang="it-IT" i="1" dirty="0">
                <a:solidFill>
                  <a:srgbClr val="FF0000"/>
                </a:solidFill>
              </a:rPr>
              <a:t> </a:t>
            </a:r>
            <a:r>
              <a:rPr lang="it-IT" i="1" dirty="0" err="1">
                <a:solidFill>
                  <a:srgbClr val="FF0000"/>
                </a:solidFill>
              </a:rPr>
              <a:t>partecipatio</a:t>
            </a:r>
            <a:r>
              <a:rPr lang="it-IT" dirty="0">
                <a:solidFill>
                  <a:srgbClr val="FF0000"/>
                </a:solidFill>
              </a:rPr>
              <a:t>” </a:t>
            </a:r>
            <a:endParaRPr lang="it-IT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it-IT" dirty="0" smtClean="0"/>
              <a:t>al </a:t>
            </a:r>
            <a:r>
              <a:rPr lang="it-IT" dirty="0"/>
              <a:t>rito.</a:t>
            </a:r>
          </a:p>
          <a:p>
            <a:endParaRPr lang="it-IT" dirty="0"/>
          </a:p>
        </p:txBody>
      </p:sp>
      <p:pic>
        <p:nvPicPr>
          <p:cNvPr id="3074" name="Picture 2" descr="C:\Users\uno\Desktop\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00300"/>
            <a:ext cx="28575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5</a:t>
            </a:fld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733256"/>
            <a:ext cx="500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56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715200" cy="706090"/>
          </a:xfr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b="0" dirty="0" smtClean="0">
                <a:solidFill>
                  <a:srgbClr val="C00000"/>
                </a:solidFill>
              </a:rPr>
              <a:t>Il canto è un segno liturgico</a:t>
            </a:r>
            <a:endParaRPr lang="it-IT" b="0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Quando è </a:t>
            </a:r>
            <a:r>
              <a:rPr lang="it-IT" i="1" dirty="0" smtClean="0">
                <a:solidFill>
                  <a:srgbClr val="FF0000"/>
                </a:solidFill>
              </a:rPr>
              <a:t>unito</a:t>
            </a:r>
            <a:r>
              <a:rPr lang="it-IT" dirty="0" smtClean="0"/>
              <a:t> strettamente all’azione liturgica,</a:t>
            </a:r>
          </a:p>
          <a:p>
            <a:r>
              <a:rPr lang="it-IT" dirty="0" smtClean="0"/>
              <a:t>e aiuta l’assemblea cristiana a sentirsi </a:t>
            </a:r>
            <a:r>
              <a:rPr lang="it-IT" i="1" dirty="0" smtClean="0">
                <a:solidFill>
                  <a:srgbClr val="FF0000"/>
                </a:solidFill>
              </a:rPr>
              <a:t>una voce </a:t>
            </a:r>
            <a:r>
              <a:rPr lang="it-IT" dirty="0" smtClean="0"/>
              <a:t>nell’innalzare la lode al suo Signore,</a:t>
            </a:r>
          </a:p>
          <a:p>
            <a:r>
              <a:rPr lang="it-IT" dirty="0" smtClean="0"/>
              <a:t>quando realizza la </a:t>
            </a:r>
            <a:r>
              <a:rPr lang="it-IT" i="1" dirty="0" smtClean="0">
                <a:solidFill>
                  <a:srgbClr val="FF0000"/>
                </a:solidFill>
              </a:rPr>
              <a:t>vera solennità </a:t>
            </a:r>
            <a:r>
              <a:rPr lang="it-IT" dirty="0" smtClean="0"/>
              <a:t>celebrativa,</a:t>
            </a:r>
          </a:p>
          <a:p>
            <a:r>
              <a:rPr lang="it-IT" dirty="0" smtClean="0"/>
              <a:t>quando il </a:t>
            </a:r>
            <a:r>
              <a:rPr lang="it-IT" i="1" dirty="0" smtClean="0">
                <a:solidFill>
                  <a:srgbClr val="FF0000"/>
                </a:solidFill>
              </a:rPr>
              <a:t>testo</a:t>
            </a:r>
            <a:r>
              <a:rPr lang="it-IT" dirty="0" smtClean="0"/>
              <a:t> esprime ed evidenzia la Parola,</a:t>
            </a:r>
          </a:p>
          <a:p>
            <a:r>
              <a:rPr lang="it-IT" dirty="0" smtClean="0"/>
              <a:t>quando si utilizza al meglio il </a:t>
            </a:r>
            <a:r>
              <a:rPr lang="it-IT" i="1" dirty="0" smtClean="0">
                <a:solidFill>
                  <a:srgbClr val="FF0000"/>
                </a:solidFill>
              </a:rPr>
              <a:t>linguaggio musicale: </a:t>
            </a:r>
          </a:p>
          <a:p>
            <a:r>
              <a:rPr lang="it-IT" dirty="0" smtClean="0"/>
              <a:t>solo allora possiamo dire che quel canto è un </a:t>
            </a:r>
            <a:endParaRPr lang="it-IT" dirty="0" smtClean="0"/>
          </a:p>
          <a:p>
            <a:pPr marL="0" indent="0">
              <a:buNone/>
            </a:pPr>
            <a:r>
              <a:rPr lang="it-IT" i="1" dirty="0">
                <a:solidFill>
                  <a:srgbClr val="FF0000"/>
                </a:solidFill>
              </a:rPr>
              <a:t> </a:t>
            </a:r>
            <a:r>
              <a:rPr lang="it-IT" i="1" dirty="0" smtClean="0">
                <a:solidFill>
                  <a:srgbClr val="FF0000"/>
                </a:solidFill>
              </a:rPr>
              <a:t>  </a:t>
            </a:r>
            <a:r>
              <a:rPr lang="it-IT" i="1" dirty="0" smtClean="0">
                <a:solidFill>
                  <a:srgbClr val="FF0000"/>
                </a:solidFill>
              </a:rPr>
              <a:t>vero segno</a:t>
            </a:r>
            <a:r>
              <a:rPr lang="it-IT" i="1" dirty="0" smtClean="0"/>
              <a:t> </a:t>
            </a:r>
            <a:r>
              <a:rPr lang="it-IT" dirty="0" smtClean="0"/>
              <a:t>liturgico.</a:t>
            </a:r>
          </a:p>
          <a:p>
            <a:endParaRPr lang="it-IT" dirty="0"/>
          </a:p>
        </p:txBody>
      </p:sp>
      <p:pic>
        <p:nvPicPr>
          <p:cNvPr id="4098" name="Picture 2" descr="C:\Users\uno\Desktop\knee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12255"/>
            <a:ext cx="3322960" cy="171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6</a:t>
            </a:fld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49280"/>
            <a:ext cx="500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08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/>
              </a:rPr>
              <a:t>Mariano Magrassi</a:t>
            </a:r>
            <a:endParaRPr lang="it-IT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>
            <a:normAutofit fontScale="25000" lnSpcReduction="20000"/>
          </a:bodyPr>
          <a:lstStyle/>
          <a:p>
            <a:endParaRPr lang="it-IT" i="1" dirty="0" smtClean="0"/>
          </a:p>
          <a:p>
            <a:pPr marL="0" indent="0">
              <a:buNone/>
            </a:pPr>
            <a:endParaRPr lang="it-IT" i="1" dirty="0" smtClean="0"/>
          </a:p>
          <a:p>
            <a:pPr marL="0" indent="0">
              <a:lnSpc>
                <a:spcPct val="170000"/>
              </a:lnSpc>
              <a:buNone/>
            </a:pPr>
            <a:endParaRPr lang="it-IT" sz="7200" i="1" dirty="0" smtClean="0"/>
          </a:p>
          <a:p>
            <a:pPr marL="0" indent="0" algn="just">
              <a:lnSpc>
                <a:spcPct val="170000"/>
              </a:lnSpc>
              <a:buNone/>
            </a:pPr>
            <a:r>
              <a:rPr lang="it-IT" sz="7200" i="1" dirty="0" smtClean="0"/>
              <a:t>“</a:t>
            </a:r>
            <a:r>
              <a:rPr lang="it-IT" sz="7200" i="1" dirty="0"/>
              <a:t>Se canto, non sarò un semplice esecutore di musiche: sarà l’atto del pregare cantando,  sarà l’espressione viva della gioia che mi erompe dall’intimo; sarà l’atto con cui sintonizzo il </a:t>
            </a:r>
            <a:r>
              <a:rPr lang="it-IT" sz="7200" i="1" dirty="0" smtClean="0"/>
              <a:t>grido </a:t>
            </a:r>
            <a:r>
              <a:rPr lang="it-IT" sz="7200" i="1" dirty="0"/>
              <a:t>del mio cuore con quello dei fratelli”</a:t>
            </a:r>
            <a:r>
              <a:rPr lang="it-IT" sz="7200" dirty="0"/>
              <a:t>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it-IT" sz="7200" dirty="0"/>
              <a:t> </a:t>
            </a:r>
          </a:p>
          <a:p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907" y="1340768"/>
            <a:ext cx="23812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7</a:t>
            </a:fld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05264"/>
            <a:ext cx="500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25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Paolo VI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744416"/>
          </a:xfrm>
          <a:solidFill>
            <a:schemeClr val="accent6">
              <a:lumMod val="5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sz="3600" dirty="0" smtClean="0"/>
              <a:t>“E che il canto divenga così </a:t>
            </a:r>
            <a:r>
              <a:rPr lang="it-IT" sz="3600" dirty="0" smtClean="0">
                <a:solidFill>
                  <a:srgbClr val="FFFF00"/>
                </a:solidFill>
              </a:rPr>
              <a:t>coefficiente della vita cristiana,</a:t>
            </a:r>
          </a:p>
          <a:p>
            <a:pPr marL="0" indent="0" algn="ctr">
              <a:buNone/>
            </a:pPr>
            <a:r>
              <a:rPr lang="it-IT" sz="3600" dirty="0" smtClean="0"/>
              <a:t>come esorta sant’Agostino “cantate con la voce, cantate con la bocca,</a:t>
            </a:r>
          </a:p>
          <a:p>
            <a:pPr marL="0" indent="0" algn="ctr">
              <a:buNone/>
            </a:pPr>
            <a:r>
              <a:rPr lang="it-IT" sz="3600" dirty="0" smtClean="0"/>
              <a:t>cantate con i cuori, cantate con un comportamento retto (…)</a:t>
            </a:r>
          </a:p>
          <a:p>
            <a:pPr marL="0" indent="0" algn="ctr">
              <a:buNone/>
            </a:pPr>
            <a:r>
              <a:rPr lang="it-IT" sz="3600" dirty="0" smtClean="0"/>
              <a:t>cantate al Signore un cantico nuovo!</a:t>
            </a:r>
          </a:p>
          <a:p>
            <a:pPr marL="0" indent="0" algn="ctr">
              <a:buNone/>
            </a:pPr>
            <a:r>
              <a:rPr lang="it-IT" sz="3600" dirty="0" smtClean="0"/>
              <a:t>La sua lode risuoni nell’assemblea dei santi”.</a:t>
            </a:r>
          </a:p>
          <a:p>
            <a:pPr marL="0" indent="0" algn="ctr">
              <a:buNone/>
            </a:pPr>
            <a:endParaRPr lang="it-IT" sz="3600" dirty="0" smtClean="0"/>
          </a:p>
          <a:p>
            <a:pPr marL="0" indent="0" algn="ctr">
              <a:buNone/>
            </a:pPr>
            <a:r>
              <a:rPr lang="it-IT" sz="3600" dirty="0" smtClean="0"/>
              <a:t>Il cantore, egli stesso, è la lode che si deve cantare.</a:t>
            </a:r>
          </a:p>
          <a:p>
            <a:pPr marL="0" indent="0" algn="ctr">
              <a:buNone/>
            </a:pPr>
            <a:r>
              <a:rPr lang="it-IT" sz="3600" dirty="0" smtClean="0"/>
              <a:t>Volete dire la lode di Dio?</a:t>
            </a:r>
          </a:p>
          <a:p>
            <a:pPr marL="0" indent="0" algn="ctr">
              <a:buNone/>
            </a:pPr>
            <a:r>
              <a:rPr lang="it-IT" sz="3600" dirty="0" smtClean="0"/>
              <a:t>Voi siete la lode che si deve dire.</a:t>
            </a:r>
          </a:p>
          <a:p>
            <a:pPr marL="0" indent="0" algn="ctr">
              <a:buNone/>
            </a:pPr>
            <a:r>
              <a:rPr lang="it-IT" sz="3600" dirty="0" smtClean="0"/>
              <a:t>È siete la sua lode, se vivete in modo retto”.</a:t>
            </a:r>
          </a:p>
          <a:p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749" y="980728"/>
            <a:ext cx="28575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8</a:t>
            </a:fld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877272"/>
            <a:ext cx="500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13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3782" y="260648"/>
            <a:ext cx="8229600" cy="850106"/>
          </a:xfr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sz="3600" cap="none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</a:rPr>
              <a:t>Munus</a:t>
            </a:r>
            <a:r>
              <a:rPr lang="it-IT" sz="36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</a:rPr>
              <a:t>  ministeriale  della  musica</a:t>
            </a:r>
            <a:endParaRPr lang="it-IT" sz="3600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221385"/>
            <a:ext cx="8229600" cy="290477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Pio X la chiamava “</a:t>
            </a:r>
            <a:r>
              <a:rPr lang="it-IT" dirty="0" err="1" smtClean="0"/>
              <a:t>humilis</a:t>
            </a:r>
            <a:r>
              <a:rPr lang="it-IT" dirty="0" smtClean="0"/>
              <a:t> </a:t>
            </a:r>
            <a:r>
              <a:rPr lang="it-IT" dirty="0" err="1" smtClean="0"/>
              <a:t>ancilla</a:t>
            </a:r>
            <a:r>
              <a:rPr lang="it-IT" dirty="0" smtClean="0"/>
              <a:t>, </a:t>
            </a:r>
          </a:p>
          <a:p>
            <a:pPr marL="0" indent="0">
              <a:buNone/>
            </a:pPr>
            <a:r>
              <a:rPr lang="it-IT" dirty="0" smtClean="0"/>
              <a:t>Pio XI la definiva “</a:t>
            </a:r>
            <a:r>
              <a:rPr lang="it-IT" dirty="0" err="1" smtClean="0"/>
              <a:t>nobilis</a:t>
            </a:r>
            <a:r>
              <a:rPr lang="it-IT" dirty="0" smtClean="0"/>
              <a:t> </a:t>
            </a:r>
            <a:r>
              <a:rPr lang="it-IT" dirty="0" err="1" smtClean="0"/>
              <a:t>ancilla</a:t>
            </a:r>
            <a:r>
              <a:rPr lang="it-IT" dirty="0" smtClean="0"/>
              <a:t>”, </a:t>
            </a:r>
          </a:p>
          <a:p>
            <a:pPr marL="0" indent="0">
              <a:buNone/>
            </a:pPr>
            <a:r>
              <a:rPr lang="it-IT" dirty="0" smtClean="0"/>
              <a:t>Pio XII affermava che la musica era “</a:t>
            </a:r>
            <a:r>
              <a:rPr lang="it-IT" dirty="0" err="1" smtClean="0"/>
              <a:t>liturgiae</a:t>
            </a:r>
            <a:r>
              <a:rPr lang="it-IT" dirty="0" smtClean="0"/>
              <a:t> quasi </a:t>
            </a:r>
            <a:r>
              <a:rPr lang="it-IT" dirty="0" err="1" smtClean="0"/>
              <a:t>administra</a:t>
            </a:r>
            <a:r>
              <a:rPr lang="it-IT" dirty="0" smtClean="0"/>
              <a:t>”,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fino ad arrivare al vero concetto espresso dal Vaticano II: il </a:t>
            </a:r>
          </a:p>
          <a:p>
            <a:pPr marL="0" indent="0" algn="ctr">
              <a:buNone/>
            </a:pPr>
            <a:r>
              <a:rPr lang="it-IT" b="1" dirty="0" smtClean="0"/>
              <a:t>“</a:t>
            </a:r>
            <a:r>
              <a:rPr lang="it-IT" b="1" dirty="0" err="1" smtClean="0"/>
              <a:t>munus</a:t>
            </a:r>
            <a:r>
              <a:rPr lang="it-IT" b="1" dirty="0" smtClean="0"/>
              <a:t> ministeriale” </a:t>
            </a:r>
          </a:p>
          <a:p>
            <a:pPr marL="0" indent="0" algn="ctr">
              <a:buNone/>
            </a:pPr>
            <a:r>
              <a:rPr lang="it-IT" dirty="0" smtClean="0"/>
              <a:t>della musica liturgica. </a:t>
            </a: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68760"/>
            <a:ext cx="28575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B563-D8C0-4C3C-A2A3-8D79A8F8C2D1}" type="slidenum">
              <a:rPr lang="it-IT" smtClean="0"/>
              <a:t>9</a:t>
            </a:fld>
            <a:endParaRPr lang="it-I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500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48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ito">
  <a:themeElements>
    <a:clrScheme name="Mi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i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Vertice">
  <a:themeElements>
    <a:clrScheme name="Ve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e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e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Elica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lic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Elica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lic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176</TotalTime>
  <Words>616</Words>
  <Application>Microsoft Office PowerPoint</Application>
  <PresentationFormat>Presentazione su schermo (4:3)</PresentationFormat>
  <Paragraphs>100</Paragraphs>
  <Slides>11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9</vt:i4>
      </vt:variant>
      <vt:variant>
        <vt:lpstr>Titoli diapositive</vt:lpstr>
      </vt:variant>
      <vt:variant>
        <vt:i4>11</vt:i4>
      </vt:variant>
      <vt:variant>
        <vt:lpstr>Presentazioni personalizzate</vt:lpstr>
      </vt:variant>
      <vt:variant>
        <vt:i4>1</vt:i4>
      </vt:variant>
    </vt:vector>
  </HeadingPairs>
  <TitlesOfParts>
    <vt:vector size="21" baseType="lpstr">
      <vt:lpstr>Austin</vt:lpstr>
      <vt:lpstr>Astro</vt:lpstr>
      <vt:lpstr>Carta</vt:lpstr>
      <vt:lpstr>Terra</vt:lpstr>
      <vt:lpstr>Mito</vt:lpstr>
      <vt:lpstr>1_Terra</vt:lpstr>
      <vt:lpstr>Vertice</vt:lpstr>
      <vt:lpstr>Elica</vt:lpstr>
      <vt:lpstr>1_Elica</vt:lpstr>
      <vt:lpstr>Canto liturgico e preghiera</vt:lpstr>
      <vt:lpstr>Pregare con il canto</vt:lpstr>
      <vt:lpstr>Perché cantare durante la Messa?</vt:lpstr>
      <vt:lpstr>Il canto è liturgia</vt:lpstr>
      <vt:lpstr>Il canto è preghiera</vt:lpstr>
      <vt:lpstr>Il canto è un segno liturgico</vt:lpstr>
      <vt:lpstr>Mariano Magrassi</vt:lpstr>
      <vt:lpstr>Paolo VI</vt:lpstr>
      <vt:lpstr>Munus  ministeriale  della  musica</vt:lpstr>
      <vt:lpstr>Canto e bellezza</vt:lpstr>
      <vt:lpstr>2 corollari </vt:lpstr>
      <vt:lpstr>Presentazione personalizzata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 liturgico e preghiera</dc:title>
  <dc:creator>uno</dc:creator>
  <cp:lastModifiedBy>uno</cp:lastModifiedBy>
  <cp:revision>39</cp:revision>
  <dcterms:created xsi:type="dcterms:W3CDTF">2016-12-17T11:17:48Z</dcterms:created>
  <dcterms:modified xsi:type="dcterms:W3CDTF">2017-04-28T07:38:31Z</dcterms:modified>
</cp:coreProperties>
</file>