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sldIdLst>
    <p:sldId id="256" r:id="rId7"/>
    <p:sldId id="257" r:id="rId8"/>
    <p:sldId id="266" r:id="rId9"/>
    <p:sldId id="258" r:id="rId10"/>
    <p:sldId id="259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66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D09F501-D9AF-48CA-B847-A647C05DC5BE}" type="datetimeFigureOut">
              <a:rPr lang="it-IT" smtClean="0"/>
              <a:t>28/04/2017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7FAED18-A083-4527-B580-C58D10360123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04665"/>
            <a:ext cx="7772400" cy="1080120"/>
          </a:xfrm>
          <a:solidFill>
            <a:schemeClr val="accent1">
              <a:lumMod val="7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dirty="0" smtClean="0"/>
              <a:t>1. Giudizio musicale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1556792"/>
            <a:ext cx="6400800" cy="3672408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musica di questo canto, tecnicamente, esteticamente, espressivamente è valida, è buona?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Punto nodale: preparazione e competenza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Linguaggio musicale corretto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Uso di varie forme liturgiche: conoscere la tecnica e il loro utilizzo.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3" y="5373217"/>
            <a:ext cx="504056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815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dirty="0" smtClean="0"/>
              <a:t>2. Giudizio liturgico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8912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i="1" u="sng" dirty="0" smtClean="0"/>
              <a:t>Requisiti strutturali</a:t>
            </a:r>
          </a:p>
          <a:p>
            <a:r>
              <a:rPr lang="it-IT" sz="2400" dirty="0" smtClean="0"/>
              <a:t>Regia sonora parte di una regia globale della celebrazione</a:t>
            </a:r>
          </a:p>
          <a:p>
            <a:r>
              <a:rPr lang="it-IT" sz="2400" dirty="0" smtClean="0"/>
              <a:t>Attenzione alla natura delle singole parti</a:t>
            </a:r>
          </a:p>
          <a:p>
            <a:pPr marL="0" indent="0" algn="ctr">
              <a:buNone/>
            </a:pPr>
            <a:r>
              <a:rPr lang="it-IT" sz="2400" i="1" u="sng" dirty="0" smtClean="0"/>
              <a:t>Requisiti testuali</a:t>
            </a:r>
          </a:p>
          <a:p>
            <a:r>
              <a:rPr lang="it-IT" sz="2400" dirty="0" smtClean="0"/>
              <a:t>Questo testo è adatto a quel rito, a quella musica?</a:t>
            </a:r>
          </a:p>
          <a:p>
            <a:r>
              <a:rPr lang="it-IT" sz="2400" dirty="0" smtClean="0"/>
              <a:t>Testi biblici, liturgici, poetici</a:t>
            </a:r>
            <a:endParaRPr lang="it-IT" sz="2400" dirty="0"/>
          </a:p>
          <a:p>
            <a:pPr marL="0" indent="0" algn="ctr">
              <a:buNone/>
            </a:pPr>
            <a:r>
              <a:rPr lang="it-IT" sz="2400" u="sng" dirty="0" smtClean="0"/>
              <a:t>Differenziazione dei ruoli</a:t>
            </a:r>
          </a:p>
          <a:p>
            <a:pPr algn="just"/>
            <a:r>
              <a:rPr lang="it-IT" sz="2400" dirty="0" smtClean="0"/>
              <a:t>Non tutti devono cantare sempre tutto. </a:t>
            </a:r>
          </a:p>
          <a:p>
            <a:pPr algn="just"/>
            <a:r>
              <a:rPr lang="it-IT" sz="2400" dirty="0" smtClean="0"/>
              <a:t>Attenzione al ruolo dell’assemblea, del solista, del coro, degli strumentisti</a:t>
            </a:r>
            <a:endParaRPr lang="it-IT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021288"/>
            <a:ext cx="500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7473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2400" dirty="0" smtClean="0">
                <a:solidFill>
                  <a:srgbClr val="C00000"/>
                </a:solidFill>
              </a:rPr>
              <a:t>Padre nostro (Simon e Garfunkel)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/>
              <a:t>Padre Nostro tu che stai,</a:t>
            </a:r>
          </a:p>
          <a:p>
            <a:pPr marL="0" indent="0">
              <a:buNone/>
            </a:pPr>
            <a:r>
              <a:rPr lang="it-IT" sz="2000" dirty="0"/>
              <a:t>in chi ama la verità,</a:t>
            </a:r>
          </a:p>
          <a:p>
            <a:pPr marL="0" indent="0">
              <a:buNone/>
            </a:pPr>
            <a:r>
              <a:rPr lang="it-IT" sz="2000" dirty="0"/>
              <a:t>ed il regno che lui ci lasciò,</a:t>
            </a:r>
          </a:p>
          <a:p>
            <a:pPr marL="0" indent="0">
              <a:buNone/>
            </a:pPr>
            <a:r>
              <a:rPr lang="it-IT" sz="2000" dirty="0"/>
              <a:t>venga presto anche nel nostro cuor,</a:t>
            </a:r>
          </a:p>
          <a:p>
            <a:pPr marL="0" indent="0">
              <a:buNone/>
            </a:pPr>
            <a:r>
              <a:rPr lang="it-IT" sz="2000" dirty="0"/>
              <a:t>e l’amore che tuo figlio ci donò o Signor</a:t>
            </a:r>
          </a:p>
          <a:p>
            <a:pPr marL="0" indent="0">
              <a:buNone/>
            </a:pPr>
            <a:r>
              <a:rPr lang="it-IT" sz="2000" dirty="0"/>
              <a:t>rimanga sempre in noi</a:t>
            </a:r>
            <a:r>
              <a:rPr lang="it-IT" sz="2000" dirty="0" smtClean="0"/>
              <a:t>.</a:t>
            </a:r>
            <a:endParaRPr lang="it-IT" sz="2000" dirty="0"/>
          </a:p>
          <a:p>
            <a:pPr marL="0" indent="0">
              <a:buNone/>
            </a:pPr>
            <a:r>
              <a:rPr lang="it-IT" sz="2000" dirty="0"/>
              <a:t>E nel pan dell’umiltà.</a:t>
            </a:r>
          </a:p>
          <a:p>
            <a:pPr marL="0" indent="0">
              <a:buNone/>
            </a:pPr>
            <a:r>
              <a:rPr lang="it-IT" sz="2000" dirty="0"/>
              <a:t>dacci la fraternità</a:t>
            </a:r>
          </a:p>
          <a:p>
            <a:pPr marL="0" indent="0">
              <a:buNone/>
            </a:pPr>
            <a:r>
              <a:rPr lang="it-IT" sz="2000" dirty="0"/>
              <a:t>e dimentica il nostro mal,</a:t>
            </a:r>
          </a:p>
          <a:p>
            <a:pPr marL="0" indent="0">
              <a:buNone/>
            </a:pPr>
            <a:r>
              <a:rPr lang="it-IT" sz="2000" dirty="0"/>
              <a:t>che anche noi sappiamo perdonar.</a:t>
            </a:r>
          </a:p>
          <a:p>
            <a:pPr marL="0" indent="0">
              <a:buNone/>
            </a:pPr>
            <a:r>
              <a:rPr lang="it-IT" sz="2000" dirty="0"/>
              <a:t>Non permettere che cadiamo in </a:t>
            </a:r>
            <a:r>
              <a:rPr lang="it-IT" sz="2000" dirty="0" err="1"/>
              <a:t>tentazion</a:t>
            </a:r>
            <a:r>
              <a:rPr lang="it-IT" sz="2000" dirty="0"/>
              <a:t>, o Signor,</a:t>
            </a:r>
          </a:p>
          <a:p>
            <a:pPr marL="0" indent="0">
              <a:buNone/>
            </a:pPr>
            <a:r>
              <a:rPr lang="it-IT" sz="2000" dirty="0"/>
              <a:t>abbi pietà del mondo. </a:t>
            </a:r>
          </a:p>
        </p:txBody>
      </p:sp>
    </p:spTree>
    <p:extLst>
      <p:ext uri="{BB962C8B-B14F-4D97-AF65-F5344CB8AC3E}">
        <p14:creationId xmlns:p14="http://schemas.microsoft.com/office/powerpoint/2010/main" val="3991951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it-IT" dirty="0" smtClean="0"/>
              <a:t>3. Giudizio pastorale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t-IT" dirty="0" smtClean="0"/>
              <a:t>Questo canto è adatto a questa comunità?</a:t>
            </a:r>
          </a:p>
          <a:p>
            <a:r>
              <a:rPr lang="it-IT" dirty="0" smtClean="0"/>
              <a:t>Deve inserirsi nell’</a:t>
            </a:r>
            <a:r>
              <a:rPr lang="it-IT" i="1" dirty="0" smtClean="0"/>
              <a:t>hic et </a:t>
            </a:r>
            <a:r>
              <a:rPr lang="it-IT" i="1" dirty="0" err="1" smtClean="0"/>
              <a:t>nunc</a:t>
            </a:r>
            <a:r>
              <a:rPr lang="it-IT" i="1" dirty="0" smtClean="0"/>
              <a:t> </a:t>
            </a:r>
            <a:r>
              <a:rPr lang="it-IT" dirty="0" smtClean="0"/>
              <a:t>di un’assemblea</a:t>
            </a:r>
          </a:p>
          <a:p>
            <a:endParaRPr lang="it-IT" dirty="0"/>
          </a:p>
          <a:p>
            <a:pPr marL="0" indent="0" algn="ctr">
              <a:buNone/>
            </a:pPr>
            <a:r>
              <a:rPr lang="it-IT" u="sng" dirty="0" smtClean="0"/>
              <a:t>Conclusione</a:t>
            </a:r>
            <a:endParaRPr lang="it-IT" u="sng" dirty="0" smtClean="0"/>
          </a:p>
          <a:p>
            <a:pPr algn="just"/>
            <a:r>
              <a:rPr lang="it-IT" dirty="0" smtClean="0"/>
              <a:t>Confrontare le 3 realtà prima di scegliere un canto (liturgia, musica, pastorale) </a:t>
            </a:r>
          </a:p>
          <a:p>
            <a:pPr algn="just"/>
            <a:r>
              <a:rPr lang="it-IT" dirty="0" smtClean="0"/>
              <a:t>Vari modelli musicali</a:t>
            </a:r>
          </a:p>
          <a:p>
            <a:pPr algn="just"/>
            <a:r>
              <a:rPr lang="it-IT" dirty="0" smtClean="0"/>
              <a:t>Ripartire dal gesto vocale</a:t>
            </a:r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05264"/>
            <a:ext cx="500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8353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dirty="0" smtClean="0"/>
              <a:t>Il repertorio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400" dirty="0" smtClean="0"/>
              <a:t>Repertorio e visione ecclesiologica</a:t>
            </a:r>
          </a:p>
          <a:p>
            <a:r>
              <a:rPr lang="it-IT" sz="2400" dirty="0" smtClean="0"/>
              <a:t>Repertorio e liturgia</a:t>
            </a:r>
          </a:p>
          <a:p>
            <a:r>
              <a:rPr lang="it-IT" sz="2400" dirty="0" smtClean="0"/>
              <a:t>Repertorio e prassi rituali</a:t>
            </a:r>
          </a:p>
          <a:p>
            <a:r>
              <a:rPr lang="it-IT" sz="2400" dirty="0" smtClean="0"/>
              <a:t>Repertorio e assemblea </a:t>
            </a:r>
          </a:p>
          <a:p>
            <a:r>
              <a:rPr lang="it-IT" sz="2400" dirty="0" smtClean="0"/>
              <a:t>Repertorio e linguaggio</a:t>
            </a:r>
          </a:p>
          <a:p>
            <a:pPr marL="0" indent="0" algn="ctr">
              <a:buNone/>
            </a:pPr>
            <a:r>
              <a:rPr lang="it-IT" sz="2000" b="1" u="sng" dirty="0" smtClean="0"/>
              <a:t>In sintesi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i="1" dirty="0" smtClean="0"/>
              <a:t>Chi</a:t>
            </a:r>
            <a:r>
              <a:rPr lang="it-IT" sz="2000" dirty="0" smtClean="0"/>
              <a:t> deve scegliere, ordinare, progettare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i="1" dirty="0" smtClean="0"/>
              <a:t>Criteri fondamentali </a:t>
            </a:r>
            <a:r>
              <a:rPr lang="it-IT" sz="2000" dirty="0" smtClean="0"/>
              <a:t>per la scelta (contenuto, quantità, strutturazione, confezione)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i="1" dirty="0" smtClean="0"/>
              <a:t>Quando</a:t>
            </a:r>
            <a:r>
              <a:rPr lang="it-IT" sz="2000" dirty="0" smtClean="0"/>
              <a:t> potranno essere eseguiti questi canti (finalità liturgiche)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i="1" dirty="0" smtClean="0"/>
              <a:t>A chi </a:t>
            </a:r>
            <a:r>
              <a:rPr lang="it-IT" sz="2000" dirty="0" smtClean="0"/>
              <a:t>è destinata questa raccolta (finalità pastorali)</a:t>
            </a:r>
            <a:endParaRPr lang="it-IT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733256"/>
            <a:ext cx="500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9516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52128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400" dirty="0" smtClean="0"/>
              <a:t>1) Pertinenza rituale</a:t>
            </a:r>
            <a:br>
              <a:rPr lang="it-IT" sz="2400" dirty="0" smtClean="0"/>
            </a:b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  <a:solidFill>
            <a:srgbClr val="FF9966"/>
          </a:solidFill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“</a:t>
            </a:r>
            <a:r>
              <a:rPr lang="it-IT" sz="2400" dirty="0"/>
              <a:t>Il criterio prioritario che ha guidato la selezione è quello della pertinenza rituale.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È indispensabile che ogni intervento cantato possa divenire elemento integrante e autentico dell’azione liturgica in corso.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Questo stesso criterio dovrebbe essere, per tutti e in ogni occasione, </a:t>
            </a:r>
            <a:r>
              <a:rPr lang="it-IT" sz="2400" dirty="0" smtClean="0"/>
              <a:t>il </a:t>
            </a:r>
            <a:r>
              <a:rPr lang="it-IT" sz="2400" dirty="0"/>
              <a:t>primo e principale punto di riferimento”.</a:t>
            </a:r>
          </a:p>
          <a:p>
            <a:pPr marL="0" indent="0">
              <a:buNone/>
            </a:pPr>
            <a:r>
              <a:rPr lang="it-IT" dirty="0"/>
              <a:t>(Premessa RN CEI, 6)</a:t>
            </a:r>
            <a:br>
              <a:rPr lang="it-IT" dirty="0"/>
            </a:br>
            <a:endParaRPr lang="it-IT" dirty="0"/>
          </a:p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589240"/>
            <a:ext cx="500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68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6872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it-IT" sz="2800" dirty="0" smtClean="0"/>
              <a:t>2) Verità dei contenuti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52600"/>
            <a:ext cx="8147248" cy="4373563"/>
          </a:xfrm>
          <a:solidFill>
            <a:srgbClr val="FF9966"/>
          </a:solidFill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2400" dirty="0" smtClean="0"/>
              <a:t>“</a:t>
            </a:r>
            <a:r>
              <a:rPr lang="it-IT" sz="2400" dirty="0"/>
              <a:t>Alla luce del criterio precedente diventano comprensibili e insieme necessari gli altri criteri a cui questo repertorio nazionale cerca di ispirarsi in modo da essere esemplare per ogni scelta locale: la verità dei contenuti in rapporto alla fede vissuta nella Chiesa ed espressa nella liturgia”. </a:t>
            </a:r>
          </a:p>
          <a:p>
            <a:pPr marL="0" indent="0">
              <a:buNone/>
            </a:pPr>
            <a:r>
              <a:rPr lang="it-IT" sz="2000" dirty="0" smtClean="0"/>
              <a:t>(</a:t>
            </a:r>
            <a:r>
              <a:rPr lang="it-IT" sz="2000" dirty="0"/>
              <a:t>RN, Premessa, n. 7).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500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8520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368152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it-IT" sz="2400" dirty="0"/>
              <a:t>3) La qualità dell’espressione linguistica e della composizione musicale</a:t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48880"/>
            <a:ext cx="8219256" cy="3777283"/>
          </a:xfrm>
          <a:solidFill>
            <a:srgbClr val="FF9966"/>
          </a:solidFill>
        </p:spPr>
        <p:txBody>
          <a:bodyPr/>
          <a:lstStyle/>
          <a:p>
            <a:endParaRPr lang="it-IT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Avere </a:t>
            </a:r>
            <a:r>
              <a:rPr lang="it-IT" sz="2400" dirty="0"/>
              <a:t>un testo che abbia già una sua musicalità interna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Attenzione alla musica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Bando ad ogni </a:t>
            </a:r>
            <a:r>
              <a:rPr lang="it-IT" sz="2400" dirty="0" smtClean="0"/>
              <a:t>improvvisazione</a:t>
            </a:r>
            <a:endParaRPr lang="it-IT" dirty="0"/>
          </a:p>
          <a:p>
            <a:pPr marL="0" indent="0">
              <a:buNone/>
            </a:pPr>
            <a:r>
              <a:rPr lang="it-IT" sz="2000" dirty="0"/>
              <a:t>(RN, Premessa, n. 7).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500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8997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it-IT" sz="2800" dirty="0"/>
              <a:t>4) Cantabilità effettiva </a:t>
            </a:r>
            <a:br>
              <a:rPr lang="it-IT" sz="2800" dirty="0"/>
            </a:br>
            <a:r>
              <a:rPr lang="it-IT" sz="2800" dirty="0"/>
              <a:t>per un’assemblea media	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  <a:solidFill>
            <a:srgbClr val="FF9966"/>
          </a:solidFill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Attenzione alla melodia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Teoria della scala: un gradino per </a:t>
            </a:r>
            <a:r>
              <a:rPr lang="it-IT" sz="2400" dirty="0" smtClean="0"/>
              <a:t>volta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  <a:p>
            <a:pPr marL="0" indent="0">
              <a:buNone/>
            </a:pPr>
            <a:r>
              <a:rPr lang="it-IT" sz="2000" dirty="0" smtClean="0"/>
              <a:t>(</a:t>
            </a:r>
            <a:r>
              <a:rPr lang="it-IT" sz="2000" dirty="0"/>
              <a:t>RN, Premessa, n. 7). </a:t>
            </a:r>
          </a:p>
          <a:p>
            <a:endParaRPr lang="it-IT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517232"/>
            <a:ext cx="500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3400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Terra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Essenziale">
  <a:themeElements>
    <a:clrScheme name="Essenziale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ziale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zial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Essenziale">
  <a:themeElements>
    <a:clrScheme name="Essenziale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ziale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zial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Essenziale">
  <a:themeElements>
    <a:clrScheme name="Essenziale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ziale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zial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69</TotalTime>
  <Words>478</Words>
  <Application>Microsoft Office PowerPoint</Application>
  <PresentationFormat>Presentazione su schermo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Terra</vt:lpstr>
      <vt:lpstr>Equinozio</vt:lpstr>
      <vt:lpstr>1_Equinozio</vt:lpstr>
      <vt:lpstr>Essenziale</vt:lpstr>
      <vt:lpstr>1_Essenziale</vt:lpstr>
      <vt:lpstr>2_Essenziale</vt:lpstr>
      <vt:lpstr>1. Giudizio musicale</vt:lpstr>
      <vt:lpstr>2. Giudizio liturgico</vt:lpstr>
      <vt:lpstr>Padre nostro (Simon e Garfunkel)</vt:lpstr>
      <vt:lpstr>3. Giudizio pastorale</vt:lpstr>
      <vt:lpstr>Il repertorio</vt:lpstr>
      <vt:lpstr>     1) Pertinenza rituale </vt:lpstr>
      <vt:lpstr>2) Verità dei contenuti</vt:lpstr>
      <vt:lpstr>3) La qualità dell’espressione linguistica e della composizione musicale </vt:lpstr>
      <vt:lpstr>4) Cantabilità effettiva  per un’assemblea media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Giudizio musicale</dc:title>
  <dc:creator>uno</dc:creator>
  <cp:lastModifiedBy>uno</cp:lastModifiedBy>
  <cp:revision>14</cp:revision>
  <dcterms:created xsi:type="dcterms:W3CDTF">2017-02-24T09:51:22Z</dcterms:created>
  <dcterms:modified xsi:type="dcterms:W3CDTF">2017-04-28T08:00:36Z</dcterms:modified>
</cp:coreProperties>
</file>